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svg"/><Relationship Id="rId16" Type="http://schemas.openxmlformats.org/officeDocument/2006/relationships/slideLayout" Target="../slideLayouts/slideLayout6.xml"/><Relationship Id="rId1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4363"/>
            <a:ext cx="6196489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 Recognition System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273975"/>
            <a:ext cx="419207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Using ESP32-CAM and Edge Impulse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2896076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2037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National Textile University, Faisalabad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346674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Department of Computer Science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4037409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Hafiza Minahil Shabbir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(23-NTU-CS-1031)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4608076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Hafsa Shafique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(23-NTU-CS-1033)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7724" y="517874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Course: Operating Systems LAB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7724" y="5749409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Submitted To: Sir Nasir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7724" y="6320076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Submission Date: 03/01/2026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144072"/>
            <a:ext cx="1291233" cy="393502"/>
          </a:xfrm>
          <a:prstGeom prst="roundRect">
            <a:avLst>
              <a:gd name="adj" fmla="val 6388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963335" y="1206818"/>
            <a:ext cx="104001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WORK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37724" y="1621274"/>
            <a:ext cx="9533930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Expanding Horizons for Embedded Vision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2584013" y="305442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 Accuracy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37724" y="3488055"/>
            <a:ext cx="421040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larger and more diverse datasets for enhanced model performance.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551271"/>
            <a:ext cx="4534138" cy="4534138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340" y="3845481"/>
            <a:ext cx="294442" cy="294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82269" y="3054429"/>
            <a:ext cx="325766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 Additional Sensors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9582269" y="3488055"/>
            <a:ext cx="421040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enrich data input and broaden application possibilities.</a:t>
            </a:r>
            <a:endParaRPr lang="en-US" sz="16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551271"/>
            <a:ext cx="4534138" cy="4534138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3380" y="3845481"/>
            <a:ext cx="294442" cy="294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82269" y="5478542"/>
            <a:ext cx="258710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Expand Object Classes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9582269" y="5912168"/>
            <a:ext cx="421040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recognize a wider variety of objects and categories.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551271"/>
            <a:ext cx="4534138" cy="4534138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3380" y="5496520"/>
            <a:ext cx="294442" cy="29444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964412" y="5478542"/>
            <a:ext cx="308371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Optional Cloud Integration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837724" y="5912168"/>
            <a:ext cx="421040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advanced logging, analytics, and remote management capabilities.</a:t>
            </a:r>
            <a:endParaRPr lang="en-US" sz="160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551271"/>
            <a:ext cx="4534138" cy="4534138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2340" y="5496520"/>
            <a:ext cx="294442" cy="2944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7328" y="687586"/>
            <a:ext cx="890707" cy="357426"/>
          </a:xfrm>
          <a:prstGeom prst="roundRect">
            <a:avLst>
              <a:gd name="adj" fmla="val 6388"/>
            </a:avLst>
          </a:prstGeom>
          <a:solidFill>
            <a:srgbClr val="49042A"/>
          </a:solidFill>
          <a:ln/>
        </p:spPr>
      </p:sp>
      <p:sp>
        <p:nvSpPr>
          <p:cNvPr id="4" name="Text 1"/>
          <p:cNvSpPr/>
          <p:nvPr/>
        </p:nvSpPr>
        <p:spPr>
          <a:xfrm>
            <a:off x="6361390" y="744617"/>
            <a:ext cx="66258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ABSTRACT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247328" y="1121093"/>
            <a:ext cx="7622143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Object Recognition on Low-Cost Hardware</a:t>
            </a:r>
            <a:endParaRPr lang="en-US" sz="3500" dirty="0"/>
          </a:p>
        </p:txBody>
      </p:sp>
      <p:sp>
        <p:nvSpPr>
          <p:cNvPr id="6" name="Shape 3"/>
          <p:cNvSpPr/>
          <p:nvPr/>
        </p:nvSpPr>
        <p:spPr>
          <a:xfrm>
            <a:off x="6247328" y="2525554"/>
            <a:ext cx="3715941" cy="2428875"/>
          </a:xfrm>
          <a:prstGeom prst="roundRect">
            <a:avLst>
              <a:gd name="adj" fmla="val 4518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468" y="2525554"/>
            <a:ext cx="91440" cy="2428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28911" y="2738557"/>
            <a:ext cx="268593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528911" y="3188375"/>
            <a:ext cx="3221355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designs and implements a real-time object recognition system using the ESP32-CAM microcontroller and the Edge Impulse platform.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0153412" y="2525554"/>
            <a:ext cx="3716060" cy="2428875"/>
          </a:xfrm>
          <a:prstGeom prst="roundRect">
            <a:avLst>
              <a:gd name="adj" fmla="val 4518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552" y="2525554"/>
            <a:ext cx="91440" cy="2428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34995" y="2738557"/>
            <a:ext cx="322147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On-Device Machine Learning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434995" y="3524131"/>
            <a:ext cx="3221474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captures images via an onboard camera and performs on-device machine learning inference to identify objects.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247328" y="5144572"/>
            <a:ext cx="3715941" cy="2397442"/>
          </a:xfrm>
          <a:prstGeom prst="roundRect">
            <a:avLst>
              <a:gd name="adj" fmla="val 457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68" y="5144572"/>
            <a:ext cx="91440" cy="239744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528911" y="5357574"/>
            <a:ext cx="301001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TinyML Implementation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6528911" y="5807393"/>
            <a:ext cx="3221355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demonstrates how embedded vision and TinyML can be implemented efficiently on low-cost hardware, offering a powerful solution for various applications.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3770" y="435650"/>
            <a:ext cx="1026438" cy="297894"/>
          </a:xfrm>
          <a:prstGeom prst="roundRect">
            <a:avLst>
              <a:gd name="adj" fmla="val 6383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728782" y="483156"/>
            <a:ext cx="836414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INTRODUCTION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633770" y="796885"/>
            <a:ext cx="7292816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Rise of Embedded Object Recognition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633770" y="1642943"/>
            <a:ext cx="6488192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the rapid growth of Artificial Intelligence and embedded systems, object recognition is crucial in smart applications like surveillance, automation, and monitoring.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33770" y="2292429"/>
            <a:ext cx="6488192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systems often rely on powerful hardware and cloud computing, limiting their accessibility and cost-effectiveness.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058" y="1678662"/>
            <a:ext cx="6488192" cy="648819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33770" y="8523327"/>
            <a:ext cx="13362861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focuses on deploying a lightweight machine learning model directly on an embedded device, creating an efficient, low-cost, and internet-independent system.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2806" y="373142"/>
            <a:ext cx="1280517" cy="254913"/>
          </a:xfrm>
          <a:prstGeom prst="roundRect">
            <a:avLst>
              <a:gd name="adj" fmla="val 6388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624126" y="413742"/>
            <a:ext cx="1117878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PROBLEM &amp; OBJECTIVES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542806" y="682228"/>
            <a:ext cx="6377107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Addressing Challenges in Embedded Vision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542806" y="1420416"/>
            <a:ext cx="191583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2806" y="1795463"/>
            <a:ext cx="6606897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object recognition on low-cost embedded devices is challenging due to limited processing power and memory. An efficient, lightweight system is needed for real-time image capture and object recognition on embedded hardware.</a:t>
            </a:r>
            <a:endParaRPr lang="en-US" sz="10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806" y="2599611"/>
            <a:ext cx="6606897" cy="660689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8317" y="1420416"/>
            <a:ext cx="191583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88317" y="1812488"/>
            <a:ext cx="305276" cy="305276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7545169" y="1845409"/>
            <a:ext cx="19157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929205" y="1859042"/>
            <a:ext cx="208454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a Standalone System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929205" y="2194203"/>
            <a:ext cx="6166009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ESP32-CAM for independent operation.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7488317" y="2682716"/>
            <a:ext cx="305276" cy="305276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7545169" y="2715637"/>
            <a:ext cx="19157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929205" y="2729270"/>
            <a:ext cx="1893332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 &amp; Deploy ML Model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929205" y="3064431"/>
            <a:ext cx="6166009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Edge Impulse for model development.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7488317" y="3552944"/>
            <a:ext cx="305276" cy="305276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7545169" y="3585865"/>
            <a:ext cx="19157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929205" y="3599497"/>
            <a:ext cx="2063948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Object Detection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929205" y="3934658"/>
            <a:ext cx="6166009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Achieving immediate identification capabilities.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7488317" y="4423172"/>
            <a:ext cx="305276" cy="305276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22" name="Text 19"/>
          <p:cNvSpPr/>
          <p:nvPr/>
        </p:nvSpPr>
        <p:spPr>
          <a:xfrm>
            <a:off x="7545169" y="4456093"/>
            <a:ext cx="19157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7929205" y="4469725"/>
            <a:ext cx="1596509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Performance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7929205" y="4804886"/>
            <a:ext cx="6166009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Evaluating embedded machine learning models.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691277"/>
            <a:ext cx="1404938" cy="393502"/>
          </a:xfrm>
          <a:prstGeom prst="roundRect">
            <a:avLst>
              <a:gd name="adj" fmla="val 6388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963335" y="754023"/>
            <a:ext cx="115371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SCOPE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37724" y="1168479"/>
            <a:ext cx="861845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From Data to Deployment: Our Vision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2269927" y="276903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Capture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37724" y="3202662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Directly on ESP32-CAM.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098477"/>
            <a:ext cx="4534138" cy="4534138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4090" y="3069193"/>
            <a:ext cx="313373" cy="3133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96356" y="236505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Collection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9896356" y="2798683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Gathering diverse image data.</a:t>
            </a:r>
            <a:endParaRPr lang="en-US" sz="16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098477"/>
            <a:ext cx="4534138" cy="4534138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0988" y="2806303"/>
            <a:ext cx="313373" cy="31337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01131" y="398109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0001131" y="4414718"/>
            <a:ext cx="379154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Edge Impulse for lightweight ML.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098477"/>
            <a:ext cx="4534138" cy="4534138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1804" y="4481632"/>
            <a:ext cx="313373" cy="31337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96356" y="559724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9896356" y="6030873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 the ESP32-CAM module.</a:t>
            </a:r>
            <a:endParaRPr lang="en-US" sz="160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098477"/>
            <a:ext cx="4534138" cy="4534138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2113" y="5779889"/>
            <a:ext cx="313373" cy="313373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2269927" y="519314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On-Device Inference</a:t>
            </a:r>
            <a:endParaRPr lang="en-US" sz="1900" dirty="0"/>
          </a:p>
        </p:txBody>
      </p:sp>
      <p:sp>
        <p:nvSpPr>
          <p:cNvPr id="22" name="Text 12"/>
          <p:cNvSpPr/>
          <p:nvPr/>
        </p:nvSpPr>
        <p:spPr>
          <a:xfrm>
            <a:off x="837724" y="5626775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object classification.</a:t>
            </a:r>
            <a:endParaRPr lang="en-US" sz="1600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131" y="2098477"/>
            <a:ext cx="4534138" cy="4534138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33336" y="4906923"/>
            <a:ext cx="313373" cy="313373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837724" y="6868239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solution is ideal for small-scale embedded vision applications requiring low cost, low power, and real-time performance, such as monitoring and smart automation.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3673" y="559356"/>
            <a:ext cx="1866424" cy="382310"/>
          </a:xfrm>
          <a:prstGeom prst="roundRect">
            <a:avLst>
              <a:gd name="adj" fmla="val 6385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935712" y="620316"/>
            <a:ext cx="162234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ARCHITECTURE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813673" y="1022985"/>
            <a:ext cx="6177201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Brain Behind the Vision</a:t>
            </a:r>
            <a:endParaRPr lang="en-US" sz="3750" dirty="0"/>
          </a:p>
        </p:txBody>
      </p:sp>
      <p:sp>
        <p:nvSpPr>
          <p:cNvPr id="5" name="Text 3"/>
          <p:cNvSpPr/>
          <p:nvPr/>
        </p:nvSpPr>
        <p:spPr>
          <a:xfrm>
            <a:off x="813673" y="2109311"/>
            <a:ext cx="7603331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architecture centers around the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2037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ESP32-CAM module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which is responsible for both image acquisition and inference.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13673" y="2943344"/>
            <a:ext cx="760333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Images are captured by the integrated camera sensor.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13673" y="3340060"/>
            <a:ext cx="760333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Processed by the embedded machine learning model, generated using Edge Impulse.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13673" y="3736777"/>
            <a:ext cx="760333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Results are displayed via a serial monitor and a web interface for user interaction.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0877" y="2155150"/>
            <a:ext cx="4903470" cy="490347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13673" y="7516297"/>
            <a:ext cx="1300305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design ensures a compact and efficient system capable of performing complex tasks directly on the device.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3307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54593" y="2120265"/>
            <a:ext cx="1325761" cy="260628"/>
          </a:xfrm>
          <a:prstGeom prst="roundRect">
            <a:avLst>
              <a:gd name="adj" fmla="val 6384"/>
            </a:avLst>
          </a:prstGeom>
          <a:solidFill>
            <a:srgbClr val="49042A"/>
          </a:solidFill>
          <a:ln/>
        </p:spPr>
      </p:sp>
      <p:sp>
        <p:nvSpPr>
          <p:cNvPr id="4" name="Text 1"/>
          <p:cNvSpPr/>
          <p:nvPr/>
        </p:nvSpPr>
        <p:spPr>
          <a:xfrm>
            <a:off x="637699" y="2161818"/>
            <a:ext cx="1159550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HARDWARE &amp; SOFTWARE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554593" y="2436257"/>
            <a:ext cx="3262312" cy="407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 of the Trade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554593" y="3190518"/>
            <a:ext cx="211312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Hardware Components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54593" y="3799046"/>
            <a:ext cx="6591538" cy="1064776"/>
          </a:xfrm>
          <a:prstGeom prst="roundRect">
            <a:avLst>
              <a:gd name="adj" fmla="val 6870"/>
            </a:avLst>
          </a:prstGeom>
          <a:solidFill>
            <a:srgbClr val="25283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93" y="3783806"/>
            <a:ext cx="6591538" cy="60960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20" y="3591163"/>
            <a:ext cx="415885" cy="4158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67197" y="3695105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708422" y="4145637"/>
            <a:ext cx="163115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ESP32-CAM Module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708422" y="4488061"/>
            <a:ext cx="628388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OV2640 camera, chosen for its low cost and built-in capabilities for TinyML.</a:t>
            </a:r>
            <a:endParaRPr lang="en-US" sz="1050" dirty="0"/>
          </a:p>
        </p:txBody>
      </p:sp>
      <p:sp>
        <p:nvSpPr>
          <p:cNvPr id="13" name="Shape 8"/>
          <p:cNvSpPr/>
          <p:nvPr/>
        </p:nvSpPr>
        <p:spPr>
          <a:xfrm>
            <a:off x="554593" y="5210294"/>
            <a:ext cx="6591538" cy="1064776"/>
          </a:xfrm>
          <a:prstGeom prst="roundRect">
            <a:avLst>
              <a:gd name="adj" fmla="val 6870"/>
            </a:avLst>
          </a:prstGeom>
          <a:solidFill>
            <a:srgbClr val="252833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93" y="5195054"/>
            <a:ext cx="6591538" cy="60960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420" y="5002411"/>
            <a:ext cx="415885" cy="4158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767197" y="5106353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708422" y="5556885"/>
            <a:ext cx="167568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USB to TTL Converter</a:t>
            </a:r>
            <a:endParaRPr lang="en-US" sz="1250" dirty="0"/>
          </a:p>
        </p:txBody>
      </p:sp>
      <p:sp>
        <p:nvSpPr>
          <p:cNvPr id="18" name="Text 11"/>
          <p:cNvSpPr/>
          <p:nvPr/>
        </p:nvSpPr>
        <p:spPr>
          <a:xfrm>
            <a:off x="708422" y="5899309"/>
            <a:ext cx="628388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Essential for programming and communication.</a:t>
            </a:r>
            <a:endParaRPr lang="en-US" sz="1050" dirty="0"/>
          </a:p>
        </p:txBody>
      </p:sp>
      <p:sp>
        <p:nvSpPr>
          <p:cNvPr id="19" name="Shape 12"/>
          <p:cNvSpPr/>
          <p:nvPr/>
        </p:nvSpPr>
        <p:spPr>
          <a:xfrm>
            <a:off x="554593" y="6621542"/>
            <a:ext cx="6591538" cy="1064776"/>
          </a:xfrm>
          <a:prstGeom prst="roundRect">
            <a:avLst>
              <a:gd name="adj" fmla="val 6870"/>
            </a:avLst>
          </a:prstGeom>
          <a:solidFill>
            <a:srgbClr val="252833"/>
          </a:solidFill>
          <a:ln/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93" y="6606302"/>
            <a:ext cx="6591538" cy="60960"/>
          </a:xfrm>
          <a:prstGeom prst="rect">
            <a:avLst/>
          </a:prstGeom>
        </p:spPr>
      </p:pic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2420" y="6413659"/>
            <a:ext cx="415885" cy="41588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3767197" y="6517600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300" dirty="0"/>
          </a:p>
        </p:txBody>
      </p:sp>
      <p:sp>
        <p:nvSpPr>
          <p:cNvPr id="23" name="Text 14"/>
          <p:cNvSpPr/>
          <p:nvPr/>
        </p:nvSpPr>
        <p:spPr>
          <a:xfrm>
            <a:off x="708422" y="6968133"/>
            <a:ext cx="227468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Jumper Wires &amp; Power Supply</a:t>
            </a:r>
            <a:endParaRPr lang="en-US" sz="1250" dirty="0"/>
          </a:p>
        </p:txBody>
      </p:sp>
      <p:sp>
        <p:nvSpPr>
          <p:cNvPr id="24" name="Text 15"/>
          <p:cNvSpPr/>
          <p:nvPr/>
        </p:nvSpPr>
        <p:spPr>
          <a:xfrm>
            <a:off x="708422" y="7310557"/>
            <a:ext cx="628388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connections and stable 5V power.</a:t>
            </a:r>
            <a:endParaRPr lang="en-US" sz="1050" dirty="0"/>
          </a:p>
        </p:txBody>
      </p:sp>
      <p:sp>
        <p:nvSpPr>
          <p:cNvPr id="25" name="Text 16"/>
          <p:cNvSpPr/>
          <p:nvPr/>
        </p:nvSpPr>
        <p:spPr>
          <a:xfrm>
            <a:off x="7491889" y="3190518"/>
            <a:ext cx="195738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 Tools</a:t>
            </a:r>
            <a:endParaRPr lang="en-US" sz="1500" dirty="0"/>
          </a:p>
        </p:txBody>
      </p:sp>
      <p:sp>
        <p:nvSpPr>
          <p:cNvPr id="26" name="Shape 17"/>
          <p:cNvSpPr/>
          <p:nvPr/>
        </p:nvSpPr>
        <p:spPr>
          <a:xfrm>
            <a:off x="7491889" y="3799046"/>
            <a:ext cx="6591538" cy="1064776"/>
          </a:xfrm>
          <a:prstGeom prst="roundRect">
            <a:avLst>
              <a:gd name="adj" fmla="val 6870"/>
            </a:avLst>
          </a:prstGeom>
          <a:solidFill>
            <a:srgbClr val="252833"/>
          </a:solidFill>
          <a:ln/>
        </p:spPr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889" y="3783806"/>
            <a:ext cx="6591538" cy="60960"/>
          </a:xfrm>
          <a:prstGeom prst="rect">
            <a:avLst/>
          </a:prstGeom>
        </p:spPr>
      </p:pic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9715" y="3591163"/>
            <a:ext cx="415885" cy="41588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10704493" y="3695105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300" dirty="0"/>
          </a:p>
        </p:txBody>
      </p:sp>
      <p:sp>
        <p:nvSpPr>
          <p:cNvPr id="30" name="Text 19"/>
          <p:cNvSpPr/>
          <p:nvPr/>
        </p:nvSpPr>
        <p:spPr>
          <a:xfrm>
            <a:off x="7645718" y="4145637"/>
            <a:ext cx="163115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Arduino IDE</a:t>
            </a:r>
            <a:endParaRPr lang="en-US" sz="1250" dirty="0"/>
          </a:p>
        </p:txBody>
      </p:sp>
      <p:sp>
        <p:nvSpPr>
          <p:cNvPr id="31" name="Text 20"/>
          <p:cNvSpPr/>
          <p:nvPr/>
        </p:nvSpPr>
        <p:spPr>
          <a:xfrm>
            <a:off x="7645718" y="4488061"/>
            <a:ext cx="628388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programming the ESP32-CAM.</a:t>
            </a:r>
            <a:endParaRPr lang="en-US" sz="1050" dirty="0"/>
          </a:p>
        </p:txBody>
      </p:sp>
      <p:sp>
        <p:nvSpPr>
          <p:cNvPr id="32" name="Shape 21"/>
          <p:cNvSpPr/>
          <p:nvPr/>
        </p:nvSpPr>
        <p:spPr>
          <a:xfrm>
            <a:off x="7491889" y="5210294"/>
            <a:ext cx="6591538" cy="1064776"/>
          </a:xfrm>
          <a:prstGeom prst="roundRect">
            <a:avLst>
              <a:gd name="adj" fmla="val 6870"/>
            </a:avLst>
          </a:prstGeom>
          <a:solidFill>
            <a:srgbClr val="252833"/>
          </a:solidFill>
          <a:ln/>
        </p:spPr>
      </p:sp>
      <p:pic>
        <p:nvPicPr>
          <p:cNvPr id="3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1889" y="5195054"/>
            <a:ext cx="6591538" cy="60960"/>
          </a:xfrm>
          <a:prstGeom prst="rect">
            <a:avLst/>
          </a:prstGeom>
        </p:spPr>
      </p:pic>
      <p:pic>
        <p:nvPicPr>
          <p:cNvPr id="3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9715" y="5002411"/>
            <a:ext cx="415885" cy="415885"/>
          </a:xfrm>
          <a:prstGeom prst="rect">
            <a:avLst/>
          </a:prstGeom>
        </p:spPr>
      </p:pic>
      <p:sp>
        <p:nvSpPr>
          <p:cNvPr id="35" name="Text 22"/>
          <p:cNvSpPr/>
          <p:nvPr/>
        </p:nvSpPr>
        <p:spPr>
          <a:xfrm>
            <a:off x="10704493" y="5106353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300" dirty="0"/>
          </a:p>
        </p:txBody>
      </p:sp>
      <p:sp>
        <p:nvSpPr>
          <p:cNvPr id="36" name="Text 23"/>
          <p:cNvSpPr/>
          <p:nvPr/>
        </p:nvSpPr>
        <p:spPr>
          <a:xfrm>
            <a:off x="7645718" y="5556885"/>
            <a:ext cx="163115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Edge Impulse Studio</a:t>
            </a:r>
            <a:endParaRPr lang="en-US" sz="1250" dirty="0"/>
          </a:p>
        </p:txBody>
      </p:sp>
      <p:sp>
        <p:nvSpPr>
          <p:cNvPr id="37" name="Text 24"/>
          <p:cNvSpPr/>
          <p:nvPr/>
        </p:nvSpPr>
        <p:spPr>
          <a:xfrm>
            <a:off x="7645718" y="5899309"/>
            <a:ext cx="628388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dataset preparation and efficient model training.</a:t>
            </a:r>
            <a:endParaRPr lang="en-US" sz="1050" dirty="0"/>
          </a:p>
        </p:txBody>
      </p:sp>
      <p:sp>
        <p:nvSpPr>
          <p:cNvPr id="38" name="Shape 25"/>
          <p:cNvSpPr/>
          <p:nvPr/>
        </p:nvSpPr>
        <p:spPr>
          <a:xfrm>
            <a:off x="7491889" y="6621542"/>
            <a:ext cx="6591538" cy="1064776"/>
          </a:xfrm>
          <a:prstGeom prst="roundRect">
            <a:avLst>
              <a:gd name="adj" fmla="val 6870"/>
            </a:avLst>
          </a:prstGeom>
          <a:solidFill>
            <a:srgbClr val="252833"/>
          </a:solidFill>
          <a:ln/>
        </p:spPr>
      </p:sp>
      <p:pic>
        <p:nvPicPr>
          <p:cNvPr id="3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1889" y="6606302"/>
            <a:ext cx="6591538" cy="60960"/>
          </a:xfrm>
          <a:prstGeom prst="rect">
            <a:avLst/>
          </a:prstGeom>
        </p:spPr>
      </p:pic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9715" y="6413659"/>
            <a:ext cx="415885" cy="415885"/>
          </a:xfrm>
          <a:prstGeom prst="rect">
            <a:avLst/>
          </a:prstGeom>
        </p:spPr>
      </p:pic>
      <p:sp>
        <p:nvSpPr>
          <p:cNvPr id="41" name="Text 26"/>
          <p:cNvSpPr/>
          <p:nvPr/>
        </p:nvSpPr>
        <p:spPr>
          <a:xfrm>
            <a:off x="10704493" y="6517600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300" dirty="0"/>
          </a:p>
        </p:txBody>
      </p:sp>
      <p:sp>
        <p:nvSpPr>
          <p:cNvPr id="42" name="Text 27"/>
          <p:cNvSpPr/>
          <p:nvPr/>
        </p:nvSpPr>
        <p:spPr>
          <a:xfrm>
            <a:off x="7645718" y="6968133"/>
            <a:ext cx="1631156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ESP32 Board Support</a:t>
            </a:r>
            <a:endParaRPr lang="en-US" sz="1250" dirty="0"/>
          </a:p>
        </p:txBody>
      </p:sp>
      <p:sp>
        <p:nvSpPr>
          <p:cNvPr id="43" name="Text 28"/>
          <p:cNvSpPr/>
          <p:nvPr/>
        </p:nvSpPr>
        <p:spPr>
          <a:xfrm>
            <a:off x="7645718" y="7310557"/>
            <a:ext cx="6283881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Packages for seamless integration.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8292" y="426958"/>
            <a:ext cx="1001197" cy="290513"/>
          </a:xfrm>
          <a:prstGeom prst="roundRect">
            <a:avLst>
              <a:gd name="adj" fmla="val 6385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710922" y="473273"/>
            <a:ext cx="815935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METHODOLOGY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618292" y="779264"/>
            <a:ext cx="4753213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Step-by-Step Approach</a:t>
            </a:r>
            <a:endParaRPr lang="en-US" sz="2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292" y="1465659"/>
            <a:ext cx="463629" cy="1143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36464" y="1620203"/>
            <a:ext cx="186487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Data Collection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236464" y="1940004"/>
            <a:ext cx="12775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Utilizing the ESP32-CAM to gather diverse image data.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06" y="2547580"/>
            <a:ext cx="463629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68279" y="2702123"/>
            <a:ext cx="2834759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Labeling &amp; Preprocessing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1468279" y="3021925"/>
            <a:ext cx="1254383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Edge Impulse, preparing data for optimal model training.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21" y="3629501"/>
            <a:ext cx="463629" cy="1143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00093" y="3784044"/>
            <a:ext cx="235505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Training &amp; Validation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1700093" y="4103846"/>
            <a:ext cx="1231201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Developing and refining the machine learning model.</a:t>
            </a:r>
            <a:endParaRPr lang="en-US" sz="1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55" y="4711422"/>
            <a:ext cx="463629" cy="11430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932027" y="4865965"/>
            <a:ext cx="181856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Conversion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1932027" y="5185767"/>
            <a:ext cx="1208008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a lightweight embedded format for efficient deployment.</a:t>
            </a:r>
            <a:endParaRPr lang="en-US" sz="12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21" y="5793343"/>
            <a:ext cx="463629" cy="11430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700093" y="5947886"/>
            <a:ext cx="2362319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 on ESP32-CAM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1700093" y="6267688"/>
            <a:ext cx="1231201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Integrating the model onto the target hardware.</a:t>
            </a:r>
            <a:endParaRPr lang="en-US" sz="12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106" y="6875264"/>
            <a:ext cx="463629" cy="11430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468279" y="7029807"/>
            <a:ext cx="2533055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Object Recognition</a:t>
            </a:r>
            <a:endParaRPr lang="en-US" sz="1400" dirty="0"/>
          </a:p>
        </p:txBody>
      </p:sp>
      <p:sp>
        <p:nvSpPr>
          <p:cNvPr id="22" name="Text 14"/>
          <p:cNvSpPr/>
          <p:nvPr/>
        </p:nvSpPr>
        <p:spPr>
          <a:xfrm>
            <a:off x="1468279" y="7349609"/>
            <a:ext cx="1254383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 visualization of results for immediate feedback.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9106" y="322421"/>
            <a:ext cx="1106329" cy="220266"/>
          </a:xfrm>
          <a:prstGeom prst="roundRect">
            <a:avLst>
              <a:gd name="adj" fmla="val 6390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539472" y="357545"/>
            <a:ext cx="9655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RESULTS &amp; CONCLUSION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469106" y="589598"/>
            <a:ext cx="410408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Successful On-Device Inference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469106" y="1227653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Results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69106" y="1551861"/>
            <a:ext cx="670310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implemented system successfully recognizes trained objects in real time.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69106" y="1780461"/>
            <a:ext cx="670310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Achieves satisfactory accuracy under controlled lighting conditions.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69106" y="2009061"/>
            <a:ext cx="670310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On-device inference significantly reduces latency.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69106" y="2237661"/>
            <a:ext cx="670310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Eliminates dependency on internet connectivity, enhancing autonomy.</a:t>
            </a:r>
            <a:endParaRPr lang="en-US" sz="9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06" y="2557224"/>
            <a:ext cx="6703100" cy="67031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65814" y="1227653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465814" y="1551861"/>
            <a:ext cx="670310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demonstrates the feasibility of deploying machine learning models on low-cost embedded devices.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465814" y="1844993"/>
            <a:ext cx="670310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leveraging ESP32-CAM and Edge Impulse, an efficient and standalone object recognition system was developed.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465814" y="2138124"/>
            <a:ext cx="6703100" cy="375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work highlights the significant potential of TinyML in real-world embedded applications, paving the way for more accessible and powerful AI solutions.</a:t>
            </a:r>
            <a:endParaRPr lang="en-US" sz="9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814" y="2645331"/>
            <a:ext cx="6703100" cy="6703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2026-01-05T16:38:54Z</dcterms:created>
  <dcterms:modified xsi:type="dcterms:W3CDTF">2026-01-05T16:38:54Z</dcterms:modified>
</cp:coreProperties>
</file>